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5143500" cx="9144000"/>
  <p:notesSz cx="6858000" cy="9144000"/>
  <p:embeddedFontLst>
    <p:embeddedFont>
      <p:font typeface="Montserrat"/>
      <p:regular r:id="rId26"/>
      <p:bold r:id="rId27"/>
      <p:italic r:id="rId28"/>
      <p:boldItalic r:id="rId29"/>
    </p:embeddedFont>
    <p:embeddedFont>
      <p:font typeface="Lato"/>
      <p:regular r:id="rId30"/>
      <p:bold r:id="rId31"/>
      <p:italic r:id="rId32"/>
      <p:bold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ontserrat-regular.fntdata"/><Relationship Id="rId25" Type="http://schemas.openxmlformats.org/officeDocument/2006/relationships/slide" Target="slides/slide20.xml"/><Relationship Id="rId28" Type="http://schemas.openxmlformats.org/officeDocument/2006/relationships/font" Target="fonts/Montserrat-italic.fntdata"/><Relationship Id="rId27" Type="http://schemas.openxmlformats.org/officeDocument/2006/relationships/font" Target="fonts/Montserrat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ontserrat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Lato-bold.fntdata"/><Relationship Id="rId30" Type="http://schemas.openxmlformats.org/officeDocument/2006/relationships/font" Target="fonts/Lato-regular.fntdata"/><Relationship Id="rId11" Type="http://schemas.openxmlformats.org/officeDocument/2006/relationships/slide" Target="slides/slide6.xml"/><Relationship Id="rId33" Type="http://schemas.openxmlformats.org/officeDocument/2006/relationships/font" Target="fonts/Lato-boldItalic.fntdata"/><Relationship Id="rId10" Type="http://schemas.openxmlformats.org/officeDocument/2006/relationships/slide" Target="slides/slide5.xml"/><Relationship Id="rId32" Type="http://schemas.openxmlformats.org/officeDocument/2006/relationships/font" Target="fonts/Lato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120571c58e2_1_4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120571c58e2_1_4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120571c58e2_1_4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120571c58e2_1_4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20571c58e2_1_4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120571c58e2_1_4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f78017f5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11f78017f5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20571c58e2_1_4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20571c58e2_1_4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20571c58e2_1_4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120571c58e2_1_4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120571c58e2_1_4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120571c58e2_1_4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20571c58e2_1_4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120571c58e2_1_4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120571c58e2_1_4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120571c58e2_1_4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120571c58e2_1_4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120571c58e2_1_4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20571c58e2_1_2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120571c58e2_1_2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120571c58e2_1_5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120571c58e2_1_5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20571c58e2_1_2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120571c58e2_1_2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20571c58e2_1_4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120571c58e2_1_4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20571c58e2_1_4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120571c58e2_1_4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20571c58e2_1_4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120571c58e2_1_4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20571c58e2_1_4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120571c58e2_1_4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20571c58e2_1_4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120571c58e2_1_4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20571c58e2_1_4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120571c58e2_1_4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5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jpg"/><Relationship Id="rId4" Type="http://schemas.openxmlformats.org/officeDocument/2006/relationships/image" Target="../media/image1.jp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2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Relationship Id="rId4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Relationship Id="rId4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0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3.png"/><Relationship Id="rId4" Type="http://schemas.openxmlformats.org/officeDocument/2006/relationships/image" Target="../media/image2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png"/><Relationship Id="rId4" Type="http://schemas.openxmlformats.org/officeDocument/2006/relationships/image" Target="../media/image8.png"/><Relationship Id="rId5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5.png"/><Relationship Id="rId4" Type="http://schemas.openxmlformats.org/officeDocument/2006/relationships/image" Target="../media/image2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Relationship Id="rId4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type="ctrTitle"/>
          </p:nvPr>
        </p:nvSpPr>
        <p:spPr>
          <a:xfrm>
            <a:off x="3537150" y="23575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" sz="4444"/>
              <a:t>TCBDA 14</a:t>
            </a:r>
            <a:endParaRPr sz="444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"/>
              <a:t>Project Churn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" sz="3111"/>
              <a:t>Rotem Singer</a:t>
            </a:r>
            <a:endParaRPr sz="311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" sz="3111"/>
              <a:t>ID: 301805065</a:t>
            </a:r>
            <a:endParaRPr sz="311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13"/>
          <p:cNvSpPr txBox="1"/>
          <p:nvPr>
            <p:ph idx="1" type="subTitle"/>
          </p:nvPr>
        </p:nvSpPr>
        <p:spPr>
          <a:xfrm>
            <a:off x="3578075" y="2067950"/>
            <a:ext cx="3470700" cy="73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1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1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" sz="10011">
                <a:latin typeface="Montserrat"/>
                <a:ea typeface="Montserrat"/>
                <a:cs typeface="Montserrat"/>
                <a:sym typeface="Montserrat"/>
              </a:rPr>
              <a:t>Python</a:t>
            </a:r>
            <a:endParaRPr sz="1001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1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" sz="6400">
                <a:latin typeface="Montserrat"/>
                <a:ea typeface="Montserrat"/>
                <a:cs typeface="Montserrat"/>
                <a:sym typeface="Montserrat"/>
              </a:rPr>
              <a:t>pandas matplotlib</a:t>
            </a:r>
            <a:endParaRPr sz="6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" sz="6400">
                <a:latin typeface="Montserrat"/>
                <a:ea typeface="Montserrat"/>
                <a:cs typeface="Montserrat"/>
                <a:sym typeface="Montserrat"/>
              </a:rPr>
              <a:t>numpy sci-kit learn</a:t>
            </a:r>
            <a:endParaRPr sz="3700"/>
          </a:p>
        </p:txBody>
      </p:sp>
      <p:pic>
        <p:nvPicPr>
          <p:cNvPr id="136" name="Google Shape;13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3700" y="3904738"/>
            <a:ext cx="1634375" cy="96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54813" y="3886600"/>
            <a:ext cx="1634375" cy="99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65950" y="3886600"/>
            <a:ext cx="1634375" cy="99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2575" y="3904750"/>
            <a:ext cx="1634375" cy="96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377075" y="3886600"/>
            <a:ext cx="1634376" cy="99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"/>
              <a:t>Missing values</a:t>
            </a:r>
            <a:endParaRPr/>
          </a:p>
        </p:txBody>
      </p:sp>
      <p:sp>
        <p:nvSpPr>
          <p:cNvPr id="202" name="Google Shape;202;p22"/>
          <p:cNvSpPr txBox="1"/>
          <p:nvPr>
            <p:ph idx="1" type="body"/>
          </p:nvPr>
        </p:nvSpPr>
        <p:spPr>
          <a:xfrm>
            <a:off x="1297500" y="1567550"/>
            <a:ext cx="7038900" cy="145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"/>
              <a:t>At first sight it looked there were no missing values, but after performing value_counts() on all columns we found that the “Total charges” column has several rows that have an empty string value, which was not recognized by calling is_null(). We will replace these values with the mean value of all other values in this column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iw"/>
              <a:t> </a:t>
            </a:r>
            <a:endParaRPr/>
          </a:p>
        </p:txBody>
      </p:sp>
      <p:pic>
        <p:nvPicPr>
          <p:cNvPr id="203" name="Google Shape;20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7500" y="2706425"/>
            <a:ext cx="3274502" cy="181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91925" y="2706425"/>
            <a:ext cx="4071050" cy="1811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"/>
              <a:t>Data engineering</a:t>
            </a:r>
            <a:endParaRPr/>
          </a:p>
        </p:txBody>
      </p:sp>
      <p:sp>
        <p:nvSpPr>
          <p:cNvPr id="210" name="Google Shape;210;p23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w"/>
              <a:t>No features were removed but the “customerID” column isn’t considered as a feature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w"/>
              <a:t>The following features were converted from “Yes”/”No” values to 1/0 values and the data type in them was changed from “string” to “int64”: “Partner”, “Dependents”, “Phone service”, “Paperless billing” and “churn”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w"/>
              <a:t>For the following </a:t>
            </a:r>
            <a:r>
              <a:rPr lang="iw"/>
              <a:t>features that had “Yes”/”No”/”No phone service”/”No internet service”, “Yes” was replaced by 1 and ”No”/”No phone service”/”No internet service” were replaced by 0 since not having internet or phone service means that the customer also didn’t have the feature: "Multiple lines", "Online security", "Online backup", "Device protection", "Tech support", "Streaming TV", "Streaming movies"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"/>
              <a:t>One hot encoding</a:t>
            </a:r>
            <a:endParaRPr/>
          </a:p>
        </p:txBody>
      </p:sp>
      <p:sp>
        <p:nvSpPr>
          <p:cNvPr id="216" name="Google Shape;216;p24"/>
          <p:cNvSpPr txBox="1"/>
          <p:nvPr>
            <p:ph idx="1" type="body"/>
          </p:nvPr>
        </p:nvSpPr>
        <p:spPr>
          <a:xfrm>
            <a:off x="1297500" y="1567550"/>
            <a:ext cx="7038900" cy="12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"/>
              <a:t>The following features have categorical values which is not “Yes”/”No”, so we performed “one hot encoding” on them : “Gender”,  “Internet service”, “Contract”, “Payment method”, “Tenure years”, “Monthly charges group”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17" name="Google Shape;21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949050"/>
            <a:ext cx="8839204" cy="12041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"/>
              <a:t>Finding correlations</a:t>
            </a:r>
            <a:endParaRPr/>
          </a:p>
        </p:txBody>
      </p:sp>
      <p:pic>
        <p:nvPicPr>
          <p:cNvPr id="223" name="Google Shape;22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63" y="1547100"/>
            <a:ext cx="4782525" cy="3530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55875" y="1547100"/>
            <a:ext cx="4009001" cy="353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6"/>
          <p:cNvSpPr txBox="1"/>
          <p:nvPr>
            <p:ph type="title"/>
          </p:nvPr>
        </p:nvSpPr>
        <p:spPr>
          <a:xfrm>
            <a:off x="1297500" y="393750"/>
            <a:ext cx="7038900" cy="129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"/>
              <a:t>Machine learning algorithms -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"/>
              <a:t>K nearest neighbors - n_neighbors = 9 was the best result - accuracy score 0.769</a:t>
            </a:r>
            <a:endParaRPr/>
          </a:p>
        </p:txBody>
      </p:sp>
      <p:pic>
        <p:nvPicPr>
          <p:cNvPr id="230" name="Google Shape;23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799175"/>
            <a:ext cx="8839198" cy="101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816725"/>
            <a:ext cx="4419600" cy="202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0" y="2816725"/>
            <a:ext cx="4419601" cy="202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7"/>
          <p:cNvSpPr txBox="1"/>
          <p:nvPr>
            <p:ph type="title"/>
          </p:nvPr>
        </p:nvSpPr>
        <p:spPr>
          <a:xfrm>
            <a:off x="1297500" y="393750"/>
            <a:ext cx="7038900" cy="129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"/>
              <a:t>Machine learning algorithms -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"/>
              <a:t>K nearest neighbors - n_neighbors = 9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"/>
              <a:t>After scaling it was improved to 0.772</a:t>
            </a:r>
            <a:endParaRPr/>
          </a:p>
        </p:txBody>
      </p:sp>
      <p:pic>
        <p:nvPicPr>
          <p:cNvPr id="238" name="Google Shape;23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7500" y="1718600"/>
            <a:ext cx="6984048" cy="3152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8"/>
          <p:cNvSpPr txBox="1"/>
          <p:nvPr>
            <p:ph type="title"/>
          </p:nvPr>
        </p:nvSpPr>
        <p:spPr>
          <a:xfrm>
            <a:off x="1297500" y="393750"/>
            <a:ext cx="7038900" cy="129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"/>
              <a:t>Machine learning algorithms -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"/>
              <a:t>Decision tree - max_depth = 3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4" name="Google Shape;24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6125" y="1686750"/>
            <a:ext cx="7471293" cy="31519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9"/>
          <p:cNvSpPr txBox="1"/>
          <p:nvPr>
            <p:ph type="title"/>
          </p:nvPr>
        </p:nvSpPr>
        <p:spPr>
          <a:xfrm>
            <a:off x="1297500" y="393750"/>
            <a:ext cx="7038900" cy="11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"/>
              <a:t>Machine learning algorithms -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"/>
              <a:t>Decision tree - max_depth = 5 was the best result - accuracy score 0.784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0" name="Google Shape;25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3625" y="1552350"/>
            <a:ext cx="4176775" cy="3339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0"/>
          <p:cNvSpPr txBox="1"/>
          <p:nvPr>
            <p:ph type="title"/>
          </p:nvPr>
        </p:nvSpPr>
        <p:spPr>
          <a:xfrm>
            <a:off x="1297500" y="393750"/>
            <a:ext cx="7038900" cy="88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"/>
              <a:t>Machine learning algorithms -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"/>
              <a:t>Random forest - feature importance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6" name="Google Shape;25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7500" y="1337625"/>
            <a:ext cx="2742040" cy="3561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1990" y="1337625"/>
            <a:ext cx="2512217" cy="356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1"/>
          <p:cNvSpPr txBox="1"/>
          <p:nvPr>
            <p:ph type="title"/>
          </p:nvPr>
        </p:nvSpPr>
        <p:spPr>
          <a:xfrm>
            <a:off x="1297500" y="393750"/>
            <a:ext cx="7038900" cy="117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"/>
              <a:t>Machine learning algorithms -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"/>
              <a:t>Random forest - n_estimators = 10 was the best result for max_depth = 5 - accuracy score 0.795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3" name="Google Shape;26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0413" y="1697525"/>
            <a:ext cx="4883176" cy="32653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"/>
              <a:t>What are we trying to predict?</a:t>
            </a:r>
            <a:endParaRPr/>
          </a:p>
        </p:txBody>
      </p:sp>
      <p:sp>
        <p:nvSpPr>
          <p:cNvPr id="146" name="Google Shape;146;p1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iw"/>
              <a:t>We are trying to predict if a customer in out system will be churned or not.</a:t>
            </a:r>
            <a:endParaRPr/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lang="iw"/>
              <a:t>We will try to estimate which columns are significant in deciding if a customer will be churned or not.</a:t>
            </a:r>
            <a:endParaRPr/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lang="iw"/>
              <a:t>We will try to find underlying dependencies between the “feature” </a:t>
            </a:r>
            <a:r>
              <a:rPr lang="iw"/>
              <a:t>columns</a:t>
            </a:r>
            <a:r>
              <a:rPr lang="iw"/>
              <a:t> and the “label” columns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iw"/>
              <a:t> 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2"/>
          <p:cNvSpPr txBox="1"/>
          <p:nvPr>
            <p:ph type="title"/>
          </p:nvPr>
        </p:nvSpPr>
        <p:spPr>
          <a:xfrm>
            <a:off x="1297500" y="393750"/>
            <a:ext cx="7038900" cy="117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"/>
              <a:t>Machine learning algorithms -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"/>
              <a:t>Random forest - n_estimators = 10 was the best result for max_depth = 11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9" name="Google Shape;26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1975" y="1655175"/>
            <a:ext cx="5489951" cy="3265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"/>
              <a:t>The input (The available data)</a:t>
            </a:r>
            <a:endParaRPr/>
          </a:p>
        </p:txBody>
      </p:sp>
      <p:sp>
        <p:nvSpPr>
          <p:cNvPr id="152" name="Google Shape;152;p1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iw"/>
              <a:t>A .csv file which includes:</a:t>
            </a:r>
            <a:endParaRPr/>
          </a:p>
          <a:p>
            <a:pPr indent="-311150" lvl="0" marL="457200" rtl="0" algn="just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iw"/>
              <a:t>A “label” column - “churn” - which represents if a customer was churned or not (1/0)</a:t>
            </a:r>
            <a:endParaRPr/>
          </a:p>
          <a:p>
            <a:pPr indent="-311150" lvl="0" marL="457200" rtl="0" algn="just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w"/>
              <a:t>“Feature” columns - all other columns in the file which could decide if a customer was churned or not.</a:t>
            </a:r>
            <a:endParaRPr/>
          </a:p>
          <a:p>
            <a:pPr indent="-311150" lvl="0" marL="457200" rtl="0" algn="just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w"/>
              <a:t>The “customerID” column which should not be regarded as a feature because it is only a string representation of a customer and has no other meaning.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"/>
              <a:t>Motivations and applications</a:t>
            </a:r>
            <a:endParaRPr/>
          </a:p>
        </p:txBody>
      </p:sp>
      <p:sp>
        <p:nvSpPr>
          <p:cNvPr id="158" name="Google Shape;158;p16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just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w"/>
              <a:t>Have the ability to make good predictions which will help the company improve and prevent as many churned customers as possible.</a:t>
            </a:r>
            <a:endParaRPr/>
          </a:p>
          <a:p>
            <a:pPr indent="-311150" lvl="0" marL="457200" rtl="0" algn="just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w"/>
              <a:t>Gaining knowledge about the customers which can’t be concluded by simply looking at SQL tables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w"/>
              <a:t>Creating models that are trained and tested all the time in order to adjust to different types of customers across many years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"/>
              <a:t>The training set and the test set</a:t>
            </a:r>
            <a:endParaRPr/>
          </a:p>
        </p:txBody>
      </p:sp>
      <p:sp>
        <p:nvSpPr>
          <p:cNvPr id="164" name="Google Shape;164;p17"/>
          <p:cNvSpPr txBox="1"/>
          <p:nvPr>
            <p:ph idx="1" type="body"/>
          </p:nvPr>
        </p:nvSpPr>
        <p:spPr>
          <a:xfrm>
            <a:off x="1297500" y="1567550"/>
            <a:ext cx="7038900" cy="8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w"/>
              <a:t>The entire dataset has 7043 rows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w"/>
              <a:t>Therefore, the dataset will be split by a ~80% training set and ~20% test set ratio.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w"/>
              <a:t>It is calculated as 5635 rows of the training set and 1408 of  the test set</a:t>
            </a:r>
            <a:endParaRPr/>
          </a:p>
        </p:txBody>
      </p:sp>
      <p:pic>
        <p:nvPicPr>
          <p:cNvPr id="165" name="Google Shape;16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579450"/>
            <a:ext cx="4894530" cy="241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61925" y="2579450"/>
            <a:ext cx="1755300" cy="241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21050" y="2579450"/>
            <a:ext cx="1689350" cy="241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"/>
              <a:t>The features of the dataset</a:t>
            </a:r>
            <a:endParaRPr/>
          </a:p>
        </p:txBody>
      </p:sp>
      <p:sp>
        <p:nvSpPr>
          <p:cNvPr id="173" name="Google Shape;173;p18"/>
          <p:cNvSpPr txBox="1"/>
          <p:nvPr>
            <p:ph idx="1" type="body"/>
          </p:nvPr>
        </p:nvSpPr>
        <p:spPr>
          <a:xfrm>
            <a:off x="1297500" y="1567550"/>
            <a:ext cx="7038900" cy="76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"/>
              <a:t>After performing the feature engineering and “one hot encoding” we ended up with 40 columns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74" name="Google Shape;17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36612" y="2072575"/>
            <a:ext cx="3870764" cy="250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"/>
              <a:t>Labels distribution</a:t>
            </a:r>
            <a:endParaRPr/>
          </a:p>
        </p:txBody>
      </p:sp>
      <p:pic>
        <p:nvPicPr>
          <p:cNvPr id="180" name="Google Shape;18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7500" y="1213300"/>
            <a:ext cx="3306703" cy="35308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84778" y="1213300"/>
            <a:ext cx="3551631" cy="3530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"/>
              <a:t>Labels distribution</a:t>
            </a:r>
            <a:endParaRPr/>
          </a:p>
        </p:txBody>
      </p:sp>
      <p:sp>
        <p:nvSpPr>
          <p:cNvPr id="187" name="Google Shape;187;p20"/>
          <p:cNvSpPr txBox="1"/>
          <p:nvPr>
            <p:ph idx="1" type="body"/>
          </p:nvPr>
        </p:nvSpPr>
        <p:spPr>
          <a:xfrm>
            <a:off x="1297500" y="1567550"/>
            <a:ext cx="7038900" cy="82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iw"/>
              <a:t>The “tenure” column represents how many months a customer is with the company. It has 73 different values. We will create a new column called “tenureYears” that will group together customers by tenure years instead of tenure months</a:t>
            </a:r>
            <a:endParaRPr/>
          </a:p>
        </p:txBody>
      </p:sp>
      <p:pic>
        <p:nvPicPr>
          <p:cNvPr id="188" name="Google Shape;18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7500" y="2391950"/>
            <a:ext cx="1697203" cy="244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8550" y="2430050"/>
            <a:ext cx="5634525" cy="237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"/>
              <a:t>Labels distribution</a:t>
            </a:r>
            <a:endParaRPr/>
          </a:p>
        </p:txBody>
      </p:sp>
      <p:sp>
        <p:nvSpPr>
          <p:cNvPr id="195" name="Google Shape;195;p21"/>
          <p:cNvSpPr txBox="1"/>
          <p:nvPr>
            <p:ph idx="1" type="body"/>
          </p:nvPr>
        </p:nvSpPr>
        <p:spPr>
          <a:xfrm>
            <a:off x="1297500" y="1567550"/>
            <a:ext cx="7038900" cy="7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iw"/>
              <a:t>The “Monthly charges” column also has many different values. We will group the different values in a new column called “Monthly charges group”</a:t>
            </a:r>
            <a:endParaRPr/>
          </a:p>
        </p:txBody>
      </p:sp>
      <p:pic>
        <p:nvPicPr>
          <p:cNvPr id="196" name="Google Shape;19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1850" y="2278850"/>
            <a:ext cx="6402200" cy="2559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